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72" r:id="rId12"/>
    <p:sldId id="274" r:id="rId13"/>
    <p:sldId id="273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8T17:40:3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3710 0 24575,'-537'458'0,"469"-402"0,9-10 0,-10 12-1225,7-5 1,-13 11 0,-7 7 0,-4 4 0,2-1 0,4-4 0,11-10 0,13-13 1224,-11 10 0,10-10 0,-11 6 0,0-1 705,3-3 0,3-3-705,11-7 0,0-1 0,-8 6 0,3 0 0,16-5 0,0 0 0,-21 7 0,0 2 0,14 1 0,1-1 0,-7-8 0,2-1 0,7 3 0,2 0 643,2-7 1,-1 0-644,1 1 0,1-1 0,-19 23 0,-6 6 0,16-16 0,-6 6 0,8-9 5144,11-9-5144,2-4 1336,10-9-1336,1-6 616,9-1-616,-1-6 0,8-1 0,1 1 0,-3-5 0,7 3 0,-7-3 0,-3 5 0,-5 0 0,-17 16 0,0-4 0,-11 20 0,1-5 0,-11 10 0,6-1 0,-14-5 0,15 2 0,-5-5 0,10-1 0,0-9 0,10-5 0,2-10 0,7 4 0,6-7 0,-4 1 0,10-1 0,-1 0 0,8 0 0,0-1 0,-1-4 0,0 3 0,1-10 0,4-6 0,0-8 0,0-7 0,6-7 0,-5-10 0,12-11 0,-11-20 0,4 8 0,-6-8 0,0-1 0,6 18 0,-4-14 0,3 26 0,-5 2 0,0 9 0,0 14 0,0 2 0,0 6 0,0 7 0,5 7 0,-4 5 0,3 4 0,-4-5 0,0 6 0,0 2 0,0 6 0,0 7 0,0 2 0,0 17 0,0 1 0,0 21 0,0-8 0,-7 8 0,5 0 0,-4-17 0,6 5 0,0-27 0,0-2 0,0-7 0,0-7 0,0 0 0,7-14 0,5-4 0,15-15 0,5 3 0,16-6 0,3 6 0,20-10 0,3 6 0,11-14 0,0 13 0,-1-5 0,0 7 0,-11 1 0,-1 0 0,-12 8 0,-17-4 0,4 11 0,-22-4 0,12-1 0,-13 5 0,0-5 0,-9 6 0,-5 0 0,-1 0 0,1 0 0,-1 0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8T17:40:3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 24575,'0'35'0,"0"5"0,0 42 0,0-32 0,0 3-1308,0 2 1,0 4 1307,0 18 0,0 3 0,0-12 0,0-2 0,0 1 0,0 0 0,0 1 0,0 3 0,0 19 0,0 3-957,0-5 1,0 1 956,0 11 0,0-1 0,0-11 0,0-3 0,0-10 0,0 0 0,0 12 0,0 2 0,0 1 0,0 0 0,0-1 0,0-2 0,0-11 0,0-2-148,0 6 0,0-2 148,0-12 0,0-2-328,0 1 0,0-1 328,0-6 0,0-2 1060,0 28-1060,0-13 2032,0-27-2032,0-5 1530,0-22-1530,0-2 858,0-6-858,0 1 0,0-12 0,-12-13 0,-2-14 0,-14-20 0,1 7 0,-3-16 0,9 16 0,-7-16 0,7 16 0,-8-16 0,0 7 0,1 1 0,6 8 0,-2 4 0,11 20 0,-5-11 0,9 18 0,-1-4 0,4 13 0,3 3 0,3 21 0,0 14 0,14 24 0,5 14 0,5-30 0,4 0-460,8 30 460,-2-28 0,3-1 0,15 22 0,-22-28 0,2 0 0,34 29 0,-17-12 0,4-9 0,-18-14 0,-5-13 0,-8-4 0,-5-6 0,-2 0 0,-5-4 460,-1-2-460,0-4 0,1-10 0,2-30 0,12-30 0,-10 16 0,1-3-509,-1 6 1,0-2 508,4-13 0,2-2 0,-1 8 0,1 1 0,1-6 0,0 0 0,4 0 0,-1 2 0,-6 7 0,1 1 0,3 4 0,-1 2 0,-2 0 0,-1 2 0,22-27 0,-10 12 0,-4 21 0,-2 10 0,-7 15 0,-2 0 254,-5 11 0,-5 1 0,-1 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8T17:40:5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24575,'0'21'0,"5"4"0,9 15 0,6-1 0,8 10 0,1 2 0,10 13 0,-5 8 0,-9-28 0,1 0 0,17 36 0,0 2-586,-11-36 0,-1 0 586,-7 0 0,0-1 0,8 3 0,0 1 0,-5-2 0,0 1 0,12 7 0,-1-2 0,3 20 0,2-8 0,2 0 0,4 8 0,-10-20 0,0 1 0,16 25 0,-18-28 0,0 1 0,18 29 0,-21-33 0,0 0 0,-3-3 0,0-3-338,18 26 338,2 15 0,-1-15 0,0 7 0,1-7 0,-9-3 0,3-9 0,-13 2 0,2-14 0,-12-2 1152,2-5-1152,-11-12 358,5 5-358,-6-7 0,-2-7 0,0 0 0,1-1 0,-2-4 0,-3 4 0,-1-5 0,-5-1 0,-7-4 0,-13-8 0,-9-4 0,-19-13 0,-3 4 0,-9-12 0,0 11 0,-1-12 0,10 13 0,-6-5 0,15 7 0,1 1 0,11 6 0,7-3 0,6 8 0,2-3 0,13 5 0,3 0 0,14 5 0,2 2 0,13 5 0,2 6 0,7 2 0,10 8 0,-7-7 0,16 7 0,-7-5 0,9 7 0,-9-8 0,7 0 0,-17-9 0,8 1 0,-9-1 0,-8 0 0,-8-2 0,-3-5 0,-10-2 0,5-4 0,-7 0 0,-4-3 0,0-16 0,-5-16 0,0-16 0,0-20 0,0-2 0,0-11 0,0-1-514,0-13 514,0 0 0,0 47 0,0 1 0,0-45 0,0 21 0,0 2 0,0 29 0,0-4 0,0 28 0,0-3 0,0 12 0,0 5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8T17:46:19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5693 1 24575,'-33'6'0,"4"6"0,-40 29 0,7 0-1574,13-2 1,-3 2 1573,-4-6 0,-4 1 0,-11 13 0,-4 3 0,0-4 0,-2 1-937,19-12 1,-1 0-1,0 1 937,-3 3 0,0 2 0,-1 0 0,-6 1 0,-1 1 0,2 0 0,2 3 0,1 1 0,-1-1 0,-4 0 0,-2-1 0,2 2 0,3 4 0,0 1 0,-1 0-813,-6 1 0,-2 0 0,-1 1 813,12-9 0,0 2 0,-1-1 0,1 1 0,3-2 0,1-1 0,0 1 0,-1 1 0,-4 4 0,-2 2 0,1-1 0,1-1 0,6-4 0,1-2 0,0 1 0,0-1-604,0 2 1,-1-1-1,0 0 1,0-1 603,-15 9 0,0-1 0,-1-2 0,1-1 0,0-1 0,1-1 0,4-3 0,0-2 0,3 1-193,4-3 0,3 0 0,-1-2 193,2-5 0,0-2 0,2 0 297,-17 14 0,0-1-297,-6-3 0,0-1 0,3 2 0,4-2 0,18-12 0,2 0 1231,-10 8 0,3-2-1231,-14 7 0,27-14 0,-1 2 0,-25 17 3032,5-8-3032,16-5 2372,6-14-2372,21-4 2061,-2-6-2061,16-2 868,1 1-868,2-5 0,7-8 0,-3-3 0,4-11 0,0 0 0,4 1 0,1-4 0,0 4 0,4 0 0,-3-4 0,-1 9 0,4-3 0,-3-1 0,3 4 0,1-3 0,-1-1 0,0 5 0,1-5 0,-1 6 0,-4 1 0,2 3 0,-10 5 0,1 10 0,-8 12 0,-7 8 0,-3 8 0,-5 0 0,0-1 0,0 0 0,0 1 0,1-1 0,4 0 0,3-6 0,5-2 0,2-13 0,4-2 0,2-5 0,4 0 0,3-4 0,15-1 0,-1-4 0,19 0 0,2 0 0,10 0 0,9 0 0,10 0 0,-7 0 0,7 0 0,-19 0 0,7 0 0,-23 0 0,13 0 0,-27-4 0,3 3 0,-12-3 0,0 4 0,0 0 0,0 0 0,-1 0 0,-4 0 0,0 0 0</inkml:trace>
  <inkml:trace contextRef="#ctx0" brushRef="#br0" timeOffset="2500">7931 97 24575,'34'0'0,"14"0"0,34 8 0,14 10-1118,-37-1 0,2 4 1118,-1 1 0,1 3-1068,22 11 0,3 2 1068,-9-7 0,3 2-532,-11-1 0,3 5 1,-1-3 531,17 6 0,1 1 0,-18-3 0,3 3 0,-1 0 0,-8-6 0,-1-1 0,3 1 0,12 10 0,4 2 0,-3 1-1044,-9-3 0,-1 0 0,2 2 1044,-7-5 0,3 2 0,0 1 0,-2 1-587,-3-3 0,-2 1 0,0 0 0,1 2 587,8 5 0,1 3 0,1-1 0,0 1 0,5 1 0,0 0 0,1 1 0,-3 0 0,-6-1 0,-2 2 0,0-1 0,2 1 0,6 1 0,1 0 0,1 0 0,-3 1 0,-6-4 0,-2 1 0,0 0 0,1 0 0,1 1 0,0 1 0,0-1 0,0-1 0,-2-2 0,0-2 0,-1 0 0,0 0 0,-4-4 0,0 0 0,-1-1 0,-1-2-57,14 12 1,0-1 0,-4-6 56,10-1 0,-2-2 0,-17-7 0,0 2 0,-5-6 456,-2-10 1,-2-1-457,21 15 0,-2 1 1145,-22-15 1,-2-2-1146,0-2 0,0-1 0,32 18 4042,-16-10-4042,3-6 2444,-26 0-2444,0-9 1271,-16 2-1271,4-5 655,-15-5-655,10 3 0,-13-8 0,0 3 0,-1 0 0,-3-13 0,-11 0 0,-2-20 0,-14-2 0,3-6 0,-1-1 0,-3 1 0,10 6 0,-4 8 0,7 8 0,5 6 0,-3 4 0,3-3 0,-3 7 0,6 0 0,3 6 0,13 9 0,2 2 0,7 12 0,0 3 0,4 15 0,-2-6 0,1 5 0,-7-14 0,-3-3 0,-6-12 0,1 4 0,-6-10 0,0 5 0,-5-6 0,0-1 0,0 1 0,-4-5 0,-6 4 0,-13-7 0,-1 9 0,-20-3 0,11 5 0,-21 2 0,5 0 0,2-1 0,-9 1 0,24-2 0,-6-5 0,17 3 0,5-9 0,1 4 0,6-5 0,4 4 0,-3-3 0,7 3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F6947-738B-5B43-ADAB-1C3EC5C2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089FBB-FCFC-6948-B0FE-0F699EF71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8C10E9-93B6-DD4F-A33B-A00CDB86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66AB80-5C82-AE4A-86A6-1653946A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BA287-7999-C841-A843-3ACDDEF7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02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EAF5C-E0BC-2D48-AF71-CA678343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55E37C-0C71-5547-97FD-0D6523E34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3AF3EB-9564-7349-B3D6-C746A628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C28DF-9970-0547-B734-6B8CE56B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0274C4-3F00-7445-9CBF-B7D65F2F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67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B96F29-8EE7-C74C-80F7-2D6DA9D1D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8751B3-500A-AB48-B113-0DEE07417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9F0C42-0F04-DA46-9E5E-7072599B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86A57D-5030-3349-BF64-A095F685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FF46FB-D60A-FD42-9F35-31186A2E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9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87D08-20EA-2A4E-ACA5-C4C1105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6C3C1-7693-0844-A464-C8DC400C9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F4427F-F68F-B84A-A3F0-3F899C3A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A3FB84-83D6-5C46-A2D0-BF4983CA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83106F-C3FB-1C41-8844-60680BC4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36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2F1AB-3CE2-874D-B66A-5B49F495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691D5-0BF7-3847-81DA-029EE88D3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B5D454-2B0D-D347-AAF2-A857D956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FD8B2E-D847-7A43-9072-1AFEE6A1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158AC5-18B5-E942-B79C-15D0C7EA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3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E1315-0203-2842-9F93-0378B48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C2D4E3-F67B-744B-B432-6D87B61A1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227E2E-F1D2-FA46-B254-FB4A78693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FA1628-C4AC-9D49-9748-5A48D4CB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0D3F11-05FA-0A4E-B28F-62B64379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FCBA60-A829-334D-98BD-9A69308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38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01DA2-9CBC-7144-A43D-3CE1E0C6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FBD66-900C-284B-8F1F-B6084E3E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BE7C9F-6052-F842-AE2B-11C04476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9128CC-274B-7849-8C43-F8BD1BF55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2A3006-4614-4044-B743-932FCC474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855A64E-16E5-1B4B-A1A0-24F46896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CD2D19-4FFB-7F4C-8361-723C0A96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7D6FD3-E1A0-BD40-90E2-BD39DEE3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44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1534C-B2E5-BA41-AB18-BAA14564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5443A3-22A1-1343-9147-BCBD49C9D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BAB63B-3401-4B40-A4D2-A9405658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B76DEE-E2E0-0B45-A232-2D165796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88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9D5F0A5-F590-534E-BBA2-8CD27FAD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809B1E-37B0-EA4C-8837-86E91DE2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772C4F-85A9-E343-9878-3DB56BDD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02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A9F25-D643-664E-A2E6-B615AD5B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BD4658-9F2E-0B47-89EC-4C371B99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DBFC01-EF33-7247-92F4-9ECECDA27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01F188-9547-2344-921D-9F06AF5F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923CB5-9823-864C-9F40-E3CE01A4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6A559B-33B2-7040-B36A-E94A9DEA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42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C36AE-9DA5-B24F-BCEE-DE70D793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32E3D0-88AF-9D4A-96E6-FA61A238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9EA4FE-A0ED-4540-A8B2-E2BFFEA9B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0E3421-4FBA-154F-9D30-488664F8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512A40-7035-7246-A05D-5D960CC5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CED16C-21C6-9E4F-8D8E-64266976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1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9175E-374A-AF49-B706-D26F5BAC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E47023-3ED2-FF4C-A7FB-81441A085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589360-A610-FA4C-BBAE-037C3F9C3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04AB-B94E-5A4F-8977-F441357D1484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31A01B-9F24-604A-824C-357FD8CED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0DB3B-7159-4F4F-A658-27DB6FCEF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B667B-315C-2546-BE26-F09E4677F1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tiff"/><Relationship Id="rId7" Type="http://schemas.openxmlformats.org/officeDocument/2006/relationships/customXml" Target="../ink/ink2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tiff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tiff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9981C-EEB1-5343-86D5-A69160FC6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ООП</a:t>
            </a:r>
          </a:p>
        </p:txBody>
      </p:sp>
    </p:spTree>
    <p:extLst>
      <p:ext uri="{BB962C8B-B14F-4D97-AF65-F5344CB8AC3E}">
        <p14:creationId xmlns:p14="http://schemas.microsoft.com/office/powerpoint/2010/main" val="279157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Ассоциация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7434FF-DCB1-114B-96CC-944AAF509784}"/>
              </a:ext>
            </a:extLst>
          </p:cNvPr>
          <p:cNvSpPr/>
          <p:nvPr/>
        </p:nvSpPr>
        <p:spPr>
          <a:xfrm>
            <a:off x="838200" y="2689117"/>
            <a:ext cx="4437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22222"/>
                </a:solidFill>
                <a:latin typeface="Gulim" panose="020B0600000101010101" pitchFamily="34" charset="-127"/>
                <a:ea typeface="Gulim" panose="020B0600000101010101" pitchFamily="34" charset="-127"/>
                <a:cs typeface="Arial" panose="020B0604020202020204" pitchFamily="34" charset="0"/>
              </a:rPr>
              <a:t>Композиция</a:t>
            </a:r>
          </a:p>
          <a:p>
            <a:pPr algn="ctr"/>
            <a:endParaRPr lang="ru-RU" sz="2400" b="1" dirty="0">
              <a:solidFill>
                <a:srgbClr val="222222"/>
              </a:solidFill>
              <a:latin typeface="Gulim" panose="020B0600000101010101" pitchFamily="34" charset="-127"/>
              <a:ea typeface="Gulim" panose="020B0600000101010101" pitchFamily="34" charset="-127"/>
              <a:cs typeface="Arial" panose="020B0604020202020204" pitchFamily="34" charset="0"/>
            </a:endParaRPr>
          </a:p>
          <a:p>
            <a:pPr algn="just"/>
            <a:r>
              <a:rPr lang="ru-RU" dirty="0"/>
              <a:t>Это когда двигатель не существует отдельно от автомобиля. Он создается при создании автомобиля и полностью управляется автомобилем. В типичном примере, экземпляр двигателя будет создаваться в конструкторе автомобиля. </a:t>
            </a:r>
          </a:p>
          <a:p>
            <a:pPr algn="ctr"/>
            <a:r>
              <a:rPr lang="ru-RU" sz="2400" b="1" dirty="0">
                <a:solidFill>
                  <a:srgbClr val="222222"/>
                </a:solidFill>
                <a:latin typeface="Gulim" panose="020B0600000101010101" pitchFamily="34" charset="-127"/>
                <a:ea typeface="Gulim" panose="020B0600000101010101" pitchFamily="34" charset="-127"/>
                <a:cs typeface="Arial" panose="020B0604020202020204" pitchFamily="34" charset="0"/>
              </a:rPr>
              <a:t> </a:t>
            </a:r>
            <a:endParaRPr lang="ru-RU" sz="2400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92CC3F-6CE5-144B-9806-29EB78E4C36F}"/>
              </a:ext>
            </a:extLst>
          </p:cNvPr>
          <p:cNvSpPr/>
          <p:nvPr/>
        </p:nvSpPr>
        <p:spPr>
          <a:xfrm>
            <a:off x="7216243" y="2689117"/>
            <a:ext cx="39821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Агрегация</a:t>
            </a:r>
          </a:p>
          <a:p>
            <a:pPr algn="just"/>
            <a:endParaRPr lang="ru-RU" sz="2400" b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just"/>
            <a:r>
              <a:rPr lang="ru-RU" dirty="0"/>
              <a:t>Это когда экземпляр двигателя создается где-то в другом месте кода, и передается в конструктор автомобиля в качестве параметра</a:t>
            </a:r>
            <a:r>
              <a:rPr lang="en-US" dirty="0"/>
              <a:t>.</a:t>
            </a:r>
            <a:r>
              <a:rPr lang="ru-RU" sz="2400" dirty="0">
                <a:effectLst/>
              </a:rPr>
              <a:t> </a:t>
            </a:r>
            <a:endParaRPr lang="ru-RU" sz="2400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6B41F61-C7A4-FD42-8C04-8700D71F6AD1}"/>
                  </a:ext>
                </a:extLst>
              </p14:cNvPr>
              <p14:cNvContentPartPr/>
              <p14:nvPr/>
            </p14:nvContentPartPr>
            <p14:xfrm>
              <a:off x="3589990" y="1214738"/>
              <a:ext cx="5101200" cy="14889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6B41F61-C7A4-FD42-8C04-8700D71F6A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0990" y="1206098"/>
                <a:ext cx="5118840" cy="15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41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5C8BC-F3E8-9F4F-8CE8-B1D6738C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Абстрактный класс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B3271-AF67-FE4A-877E-8FEA9FC75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latin typeface="Gulim" panose="020B0600000101010101" pitchFamily="34" charset="-127"/>
                <a:ea typeface="Gulim" panose="020B0600000101010101" pitchFamily="34" charset="-127"/>
              </a:rPr>
              <a:t>Абстрактный класс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 в ООП — базовый класс, который не предполагает создания экземпляров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>
              <a:buNone/>
            </a:pPr>
            <a:r>
              <a:rPr lang="ru-RU" i="1" dirty="0">
                <a:latin typeface="Gulim" panose="020B0600000101010101" pitchFamily="34" charset="-127"/>
                <a:ea typeface="Gulim" panose="020B0600000101010101" pitchFamily="34" charset="-127"/>
              </a:rPr>
              <a:t>Абстрактный класс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 — это «заготовка» класса: реализовано большинство методов (включая внутренние), кроме нескольких.</a:t>
            </a:r>
            <a:endParaRPr 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>
              <a:buNone/>
            </a:pPr>
            <a:endParaRPr 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>
              <a:buNone/>
            </a:pP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Абстрактный класс — средство для повторного использования кода, средство, чтобы указать, какой метод обязан быть перекрыт для завершения написания класса.</a:t>
            </a:r>
            <a:endParaRPr 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5C8BC-F3E8-9F4F-8CE8-B1D6738C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Абстрактный класс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BDE530-E216-2147-AED4-8093621375A7}"/>
              </a:ext>
            </a:extLst>
          </p:cNvPr>
          <p:cNvSpPr/>
          <p:nvPr/>
        </p:nvSpPr>
        <p:spPr>
          <a:xfrm>
            <a:off x="838199" y="2228671"/>
            <a:ext cx="74745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en" sz="2400" dirty="0"/>
              <a:t> </a:t>
            </a:r>
            <a:r>
              <a:rPr lang="en" sz="2400" dirty="0" err="1"/>
              <a:t>abc</a:t>
            </a:r>
            <a:r>
              <a:rPr lang="en" sz="2400" dirty="0"/>
              <a:t> </a:t>
            </a: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import</a:t>
            </a:r>
            <a:r>
              <a:rPr lang="en" sz="2400" dirty="0"/>
              <a:t> ABC, </a:t>
            </a:r>
            <a:r>
              <a:rPr lang="en" sz="2400" dirty="0" err="1"/>
              <a:t>abstractmethod</a:t>
            </a:r>
            <a:r>
              <a:rPr lang="en" sz="2400" dirty="0"/>
              <a:t> </a:t>
            </a:r>
          </a:p>
          <a:p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class</a:t>
            </a:r>
            <a:r>
              <a:rPr lang="en" sz="2400" dirty="0"/>
              <a:t> </a:t>
            </a:r>
            <a:r>
              <a:rPr lang="en" sz="2400" dirty="0" err="1"/>
              <a:t>AbstractClassExample</a:t>
            </a:r>
            <a:r>
              <a:rPr lang="en" sz="2400" dirty="0"/>
              <a:t>(ABC):</a:t>
            </a:r>
          </a:p>
          <a:p>
            <a:r>
              <a:rPr lang="en" sz="2400" dirty="0"/>
              <a:t> </a:t>
            </a:r>
          </a:p>
          <a:p>
            <a:r>
              <a:rPr lang="en" sz="2400" dirty="0"/>
              <a:t>    </a:t>
            </a: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def</a:t>
            </a:r>
            <a:r>
              <a:rPr lang="en" sz="2400" dirty="0"/>
              <a:t> </a:t>
            </a:r>
            <a:r>
              <a:rPr lang="en" sz="2400" dirty="0">
                <a:solidFill>
                  <a:srgbClr val="7030A0"/>
                </a:solidFill>
              </a:rPr>
              <a:t>__</a:t>
            </a:r>
            <a:r>
              <a:rPr lang="en" sz="2400" dirty="0" err="1">
                <a:solidFill>
                  <a:srgbClr val="7030A0"/>
                </a:solidFill>
              </a:rPr>
              <a:t>init</a:t>
            </a:r>
            <a:r>
              <a:rPr lang="en" sz="2400" dirty="0">
                <a:solidFill>
                  <a:srgbClr val="7030A0"/>
                </a:solidFill>
              </a:rPr>
              <a:t>__</a:t>
            </a:r>
            <a:r>
              <a:rPr lang="en" sz="2400" dirty="0"/>
              <a:t>(</a:t>
            </a:r>
            <a:r>
              <a:rPr lang="en" sz="2400" dirty="0">
                <a:solidFill>
                  <a:srgbClr val="7030A0"/>
                </a:solidFill>
              </a:rPr>
              <a:t>self</a:t>
            </a:r>
            <a:r>
              <a:rPr lang="en" sz="2400" dirty="0"/>
              <a:t>, value):</a:t>
            </a:r>
          </a:p>
          <a:p>
            <a:r>
              <a:rPr lang="en" sz="2400" dirty="0"/>
              <a:t>        </a:t>
            </a:r>
            <a:r>
              <a:rPr lang="en" sz="2400" dirty="0" err="1">
                <a:solidFill>
                  <a:srgbClr val="7030A0"/>
                </a:solidFill>
              </a:rPr>
              <a:t>self</a:t>
            </a:r>
            <a:r>
              <a:rPr lang="en" sz="2400" dirty="0" err="1"/>
              <a:t>.value</a:t>
            </a:r>
            <a:r>
              <a:rPr lang="en" sz="2400" dirty="0"/>
              <a:t> = value </a:t>
            </a:r>
            <a:r>
              <a:rPr lang="en" sz="2400" dirty="0">
                <a:solidFill>
                  <a:srgbClr val="00B0F0"/>
                </a:solidFill>
              </a:rPr>
              <a:t>super</a:t>
            </a:r>
            <a:r>
              <a:rPr lang="en" sz="2400" dirty="0"/>
              <a:t>().</a:t>
            </a:r>
            <a:r>
              <a:rPr lang="en" sz="2400" dirty="0">
                <a:solidFill>
                  <a:srgbClr val="7030A0"/>
                </a:solidFill>
              </a:rPr>
              <a:t>__</a:t>
            </a:r>
            <a:r>
              <a:rPr lang="en" sz="2400" dirty="0" err="1">
                <a:solidFill>
                  <a:srgbClr val="7030A0"/>
                </a:solidFill>
              </a:rPr>
              <a:t>init</a:t>
            </a:r>
            <a:r>
              <a:rPr lang="en" sz="2400" dirty="0">
                <a:solidFill>
                  <a:srgbClr val="7030A0"/>
                </a:solidFill>
              </a:rPr>
              <a:t>__</a:t>
            </a:r>
            <a:r>
              <a:rPr lang="en" sz="2400" dirty="0"/>
              <a:t>() </a:t>
            </a:r>
          </a:p>
          <a:p>
            <a:endParaRPr lang="en" sz="2400" dirty="0"/>
          </a:p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</a:rPr>
              <a:t>    @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</a:rPr>
              <a:t>abstractmethod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" sz="2400" dirty="0"/>
              <a:t>    </a:t>
            </a: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def</a:t>
            </a:r>
            <a:r>
              <a:rPr lang="en" sz="2400" dirty="0"/>
              <a:t> </a:t>
            </a:r>
            <a:r>
              <a:rPr lang="en" sz="2400" dirty="0" err="1">
                <a:solidFill>
                  <a:schemeClr val="accent4">
                    <a:lumMod val="75000"/>
                  </a:schemeClr>
                </a:solidFill>
              </a:rPr>
              <a:t>do_something</a:t>
            </a:r>
            <a:r>
              <a:rPr lang="en" sz="2400" dirty="0"/>
              <a:t>(self): </a:t>
            </a:r>
          </a:p>
          <a:p>
            <a:r>
              <a:rPr lang="en" sz="2400" dirty="0"/>
              <a:t>        </a:t>
            </a: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pass</a:t>
            </a:r>
            <a:endParaRPr lang="ru-R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51D85-5865-A142-8CD4-A934FB3D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ulim" panose="020B0600000101010101" pitchFamily="34" charset="-127"/>
                <a:ea typeface="Gulim" panose="020B0600000101010101" pitchFamily="34" charset="-127"/>
              </a:rPr>
              <a:t>Интерфейс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6CA517-5EF6-5640-AD23-BA5C8E679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5705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atin typeface="Gulim" panose="020B0600000101010101" pitchFamily="34" charset="-127"/>
                <a:ea typeface="Gulim" panose="020B0600000101010101" pitchFamily="34" charset="-127"/>
              </a:rPr>
              <a:t>Интерфейс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 – описывает некоторое семейство типов и содержит лишь декларации операций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CFCDBC-9E4E-0A44-96DD-D10F09DD88DA}"/>
              </a:ext>
            </a:extLst>
          </p:cNvPr>
          <p:cNvSpPr/>
          <p:nvPr/>
        </p:nvSpPr>
        <p:spPr>
          <a:xfrm>
            <a:off x="838200" y="32389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import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zope.interface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" b="1" dirty="0">
                <a:solidFill>
                  <a:srgbClr val="007020"/>
                </a:solidFill>
                <a:effectLst/>
              </a:rPr>
              <a:t>class</a:t>
            </a:r>
            <a:r>
              <a:rPr lang="en" dirty="0"/>
              <a:t> </a:t>
            </a:r>
            <a:r>
              <a:rPr lang="en" b="1" dirty="0" err="1">
                <a:solidFill>
                  <a:srgbClr val="0E84B5"/>
                </a:solidFill>
                <a:effectLst/>
              </a:rPr>
              <a:t>IFoo</a:t>
            </a:r>
            <a:r>
              <a:rPr lang="en" dirty="0">
                <a:effectLst/>
              </a:rPr>
              <a:t>(</a:t>
            </a:r>
            <a:r>
              <a:rPr lang="en" dirty="0" err="1">
                <a:effectLst/>
              </a:rPr>
              <a:t>zope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>
                <a:effectLst/>
              </a:rPr>
              <a:t>interface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>
                <a:effectLst/>
              </a:rPr>
              <a:t>Interface</a:t>
            </a:r>
            <a:r>
              <a:rPr lang="en" dirty="0">
                <a:effectLst/>
              </a:rPr>
              <a:t>):</a:t>
            </a:r>
          </a:p>
          <a:p>
            <a:r>
              <a:rPr lang="en" dirty="0"/>
              <a:t> </a:t>
            </a:r>
            <a:r>
              <a:rPr lang="en" b="1" dirty="0">
                <a:solidFill>
                  <a:srgbClr val="C65D09"/>
                </a:solidFill>
                <a:effectLst/>
              </a:rPr>
              <a:t>...         </a:t>
            </a:r>
            <a:r>
              <a:rPr lang="en" i="1" dirty="0">
                <a:solidFill>
                  <a:srgbClr val="4070A0"/>
                </a:solidFill>
                <a:effectLst/>
              </a:rPr>
              <a:t>"""Foo blah blah"""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...</a:t>
            </a:r>
            <a:r>
              <a:rPr lang="en" dirty="0"/>
              <a:t> </a:t>
            </a:r>
            <a:r>
              <a:rPr lang="en" b="1" dirty="0">
                <a:solidFill>
                  <a:srgbClr val="C65D09"/>
                </a:solidFill>
                <a:effectLst/>
              </a:rPr>
              <a:t>.</a:t>
            </a: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..            </a:t>
            </a:r>
            <a:r>
              <a:rPr lang="en" dirty="0">
                <a:effectLst/>
              </a:rPr>
              <a:t>x</a:t>
            </a:r>
            <a:r>
              <a:rPr lang="en" dirty="0"/>
              <a:t> 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dirty="0"/>
              <a:t> </a:t>
            </a:r>
            <a:r>
              <a:rPr lang="en" dirty="0" err="1">
                <a:effectLst/>
              </a:rPr>
              <a:t>zope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>
                <a:effectLst/>
              </a:rPr>
              <a:t>interface</a:t>
            </a:r>
            <a:r>
              <a:rPr lang="en" dirty="0" err="1">
                <a:solidFill>
                  <a:srgbClr val="666666"/>
                </a:solidFill>
                <a:effectLst/>
              </a:rPr>
              <a:t>.</a:t>
            </a:r>
            <a:r>
              <a:rPr lang="en" dirty="0" err="1">
                <a:effectLst/>
              </a:rPr>
              <a:t>Attribute</a:t>
            </a:r>
            <a:r>
              <a:rPr lang="en" dirty="0">
                <a:effectLst/>
              </a:rPr>
              <a:t>(</a:t>
            </a:r>
            <a:r>
              <a:rPr lang="en" dirty="0">
                <a:solidFill>
                  <a:srgbClr val="4070A0"/>
                </a:solidFill>
                <a:effectLst/>
              </a:rPr>
              <a:t>"""X blah blah"""</a:t>
            </a:r>
            <a:r>
              <a:rPr lang="en" dirty="0">
                <a:effectLst/>
              </a:rPr>
              <a:t>)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...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...          </a:t>
            </a:r>
            <a:r>
              <a:rPr lang="en" b="1" dirty="0">
                <a:solidFill>
                  <a:srgbClr val="007020"/>
                </a:solidFill>
                <a:effectLst/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06287E"/>
                </a:solidFill>
                <a:effectLst/>
              </a:rPr>
              <a:t>bar</a:t>
            </a:r>
            <a:r>
              <a:rPr lang="en" dirty="0">
                <a:effectLst/>
              </a:rPr>
              <a:t>(q,</a:t>
            </a:r>
            <a:r>
              <a:rPr lang="en" dirty="0"/>
              <a:t> </a:t>
            </a:r>
            <a:r>
              <a:rPr lang="en" dirty="0">
                <a:effectLst/>
              </a:rPr>
              <a:t>r</a:t>
            </a:r>
            <a:r>
              <a:rPr lang="en" dirty="0">
                <a:solidFill>
                  <a:srgbClr val="666666"/>
                </a:solidFill>
                <a:effectLst/>
              </a:rPr>
              <a:t>=</a:t>
            </a:r>
            <a:r>
              <a:rPr lang="en" b="1" dirty="0">
                <a:solidFill>
                  <a:srgbClr val="007020"/>
                </a:solidFill>
                <a:effectLst/>
              </a:rPr>
              <a:t>None</a:t>
            </a:r>
            <a:r>
              <a:rPr lang="en" dirty="0">
                <a:effectLst/>
              </a:rPr>
              <a:t>):</a:t>
            </a:r>
            <a:r>
              <a:rPr lang="en" dirty="0"/>
              <a:t> </a:t>
            </a:r>
          </a:p>
          <a:p>
            <a:r>
              <a:rPr lang="en" b="1" dirty="0">
                <a:solidFill>
                  <a:srgbClr val="C65D09"/>
                </a:solidFill>
                <a:effectLst/>
              </a:rPr>
              <a:t>...                 </a:t>
            </a:r>
            <a:r>
              <a:rPr lang="en" i="1" dirty="0">
                <a:solidFill>
                  <a:srgbClr val="4070A0"/>
                </a:solidFill>
                <a:effectLst/>
              </a:rPr>
              <a:t>"""bar blah blah"""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78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CB7E-3106-CD4D-843E-ABC49C02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00D12-6631-C94A-9B1C-D9C9FB56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752117" cy="261160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Single responsibility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(</a:t>
            </a:r>
            <a:r>
              <a:rPr lang="ru-RU" sz="2500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единственной ответственности</a:t>
            </a:r>
            <a:r>
              <a:rPr lang="ru-RU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Open-closed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 (</a:t>
            </a:r>
            <a:r>
              <a:rPr lang="ru-RU" sz="2500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открытости/закрытости 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r>
              <a:rPr lang="en-US" sz="2500" dirty="0" err="1">
                <a:latin typeface="Gulim" panose="020B0600000101010101" pitchFamily="34" charset="-127"/>
                <a:ea typeface="Gulim" panose="020B0600000101010101" pitchFamily="34" charset="-127"/>
              </a:rPr>
              <a:t>Liskov</a:t>
            </a:r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 substitution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(</a:t>
            </a:r>
            <a:r>
              <a:rPr lang="ru-RU" sz="2500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подстановки Барбары Лисков 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Interface segregation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(</a:t>
            </a:r>
            <a:r>
              <a:rPr lang="ru-RU" sz="2500" dirty="0">
                <a:latin typeface="Gulim" panose="020B0600000101010101" pitchFamily="34" charset="-127"/>
                <a:ea typeface="Gulim" panose="020B0600000101010101" pitchFamily="34" charset="-127"/>
              </a:rPr>
              <a:t>Принцип разделения интерфейса </a:t>
            </a:r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lang="en-US" sz="2500" dirty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Dependency Inversion</a:t>
            </a:r>
            <a:r>
              <a:rPr lang="en-US" sz="25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 (</a:t>
            </a:r>
            <a:r>
              <a:rPr lang="ru-RU" sz="2500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инверсии зависимостей </a:t>
            </a:r>
            <a:r>
              <a:rPr lang="en-US" sz="2500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CB7E-3106-CD4D-843E-ABC49C02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Single responsibility (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единственной ответственности 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00D12-6631-C94A-9B1C-D9C9FB56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752117" cy="261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>
                <a:latin typeface="Gulim" panose="020B0600000101010101" pitchFamily="34" charset="-127"/>
                <a:ea typeface="Gulim" panose="020B0600000101010101" pitchFamily="34" charset="-127"/>
              </a:rPr>
              <a:t>«На каждый объект должна быть возложена одна единственная обязанность»</a:t>
            </a:r>
            <a:endParaRPr 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>
              <a:buNone/>
            </a:pPr>
            <a:b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Для этого проверяем, сколько у нас есть причин для изменения класса — если больше одной, то следует разбить данный класс.</a:t>
            </a:r>
            <a:r>
              <a:rPr lang="ru-RU" sz="24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en-US" sz="25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31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CB7E-3106-CD4D-843E-ABC49C02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Open-closed  (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открытости/закрытости 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00D12-6631-C94A-9B1C-D9C9FB56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752117" cy="261160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i="1" dirty="0">
                <a:latin typeface="Gulim" panose="020B0600000101010101" pitchFamily="34" charset="-127"/>
                <a:ea typeface="Gulim" panose="020B0600000101010101" pitchFamily="34" charset="-127"/>
              </a:rPr>
              <a:t>«Программные сущности должны быть открыты для расширения, но закрыты для модификации»</a:t>
            </a:r>
            <a:endParaRPr 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lvl="0" indent="0">
              <a:buNone/>
            </a:pPr>
            <a:b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Для этого представляем наш класс как «чёрный ящик» и смотрим, можем ли в таком случае изменить его поведение.</a:t>
            </a:r>
          </a:p>
        </p:txBody>
      </p:sp>
    </p:spTree>
    <p:extLst>
      <p:ext uri="{BB962C8B-B14F-4D97-AF65-F5344CB8AC3E}">
        <p14:creationId xmlns:p14="http://schemas.microsoft.com/office/powerpoint/2010/main" val="392484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CB7E-3106-CD4D-843E-ABC49C02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ulim" panose="020B0600000101010101" pitchFamily="34" charset="-127"/>
                <a:ea typeface="Gulim" panose="020B0600000101010101" pitchFamily="34" charset="-127"/>
              </a:rPr>
              <a:t>Liskov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 substitution (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подстановки Барбары Лисков 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00D12-6631-C94A-9B1C-D9C9FB56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752117" cy="261160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ru-RU" i="1" dirty="0">
                <a:latin typeface="Gulim" panose="020B0600000101010101" pitchFamily="34" charset="-127"/>
                <a:ea typeface="Gulim" panose="020B0600000101010101" pitchFamily="34" charset="-127"/>
              </a:rPr>
              <a:t>«Объекты в программе могут быть заменены их наследниками без изменения свойств программы»</a:t>
            </a:r>
            <a:endParaRPr 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lvl="0"/>
            <a:endParaRPr 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lvl="0" indent="0">
              <a:buNone/>
            </a:pP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Поведение наследуемых классов не должно противоречить поведению заданном в базовом классе, поведение наследуемых классов должно быть ожидаемым для кода который использует базовый класс </a:t>
            </a:r>
          </a:p>
        </p:txBody>
      </p:sp>
    </p:spTree>
    <p:extLst>
      <p:ext uri="{BB962C8B-B14F-4D97-AF65-F5344CB8AC3E}">
        <p14:creationId xmlns:p14="http://schemas.microsoft.com/office/powerpoint/2010/main" val="148806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CB7E-3106-CD4D-843E-ABC49C02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Interface segregation (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Принцип разделения интерфейса 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00D12-6631-C94A-9B1C-D9C9FB56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752117" cy="299161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i="1" dirty="0">
                <a:latin typeface="Gulim" panose="020B0600000101010101" pitchFamily="34" charset="-127"/>
                <a:ea typeface="Gulim" panose="020B0600000101010101" pitchFamily="34" charset="-127"/>
              </a:rPr>
              <a:t>«Много специализированных интерфейсов лучше, чем один универсальный»</a:t>
            </a:r>
            <a:endParaRPr 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lvl="0" indent="0">
              <a:buNone/>
            </a:pPr>
            <a:b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Проверяем, насколько много интерфейс содержит методов и насколько разные функции накладываются на эти методы, и если необходимо — разбиваем интерфейсы</a:t>
            </a:r>
            <a:r>
              <a:rPr lang="ru-RU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ru-RU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59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CB7E-3106-CD4D-843E-ABC49C02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Dependency Inversion  (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Принцип инверсии зависимостей </a:t>
            </a:r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00D12-6631-C94A-9B1C-D9C9FB56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752117" cy="2991613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ru-RU" i="1" dirty="0">
                <a:latin typeface="Gulim" panose="020B0600000101010101" pitchFamily="34" charset="-127"/>
                <a:ea typeface="Gulim" panose="020B0600000101010101" pitchFamily="34" charset="-127"/>
              </a:rPr>
              <a:t>«Зависимости должны строится относительно абстракций, а не деталей(классов)»</a:t>
            </a:r>
            <a:r>
              <a:rPr lang="ru-RU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en-US" dirty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lvl="0" indent="0">
              <a:buNone/>
            </a:pPr>
            <a:endParaRPr lang="en-US" dirty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lvl="0" indent="0">
              <a:buNone/>
            </a:pP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Проверяем, зависят ли классы от каких-то других классов(непосредственно </a:t>
            </a:r>
            <a:r>
              <a:rPr lang="ru-RU" dirty="0" err="1">
                <a:latin typeface="Gulim" panose="020B0600000101010101" pitchFamily="34" charset="-127"/>
                <a:ea typeface="Gulim" panose="020B0600000101010101" pitchFamily="34" charset="-127"/>
              </a:rPr>
              <a:t>инстанцируют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 объекты других классов и </a:t>
            </a:r>
            <a:r>
              <a:rPr lang="ru-RU" dirty="0" err="1">
                <a:latin typeface="Gulim" panose="020B0600000101010101" pitchFamily="34" charset="-127"/>
                <a:ea typeface="Gulim" panose="020B0600000101010101" pitchFamily="34" charset="-127"/>
              </a:rPr>
              <a:t>т.д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) и если эта зависимость имеет место, заменяем на зависимость от абстракции.</a:t>
            </a:r>
            <a:r>
              <a:rPr lang="ru-RU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ru-RU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80050-2D4E-C74D-87E3-6187F609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Что такое ООП ?</a:t>
            </a:r>
          </a:p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Абстракция</a:t>
            </a:r>
          </a:p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Полиморфизм</a:t>
            </a:r>
          </a:p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Инкапсуляция</a:t>
            </a:r>
          </a:p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Наследование</a:t>
            </a:r>
            <a:endParaRPr 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Ассоциация</a:t>
            </a:r>
          </a:p>
          <a:p>
            <a:r>
              <a:rPr lang="en-US" dirty="0">
                <a:latin typeface="Gulim" panose="020B0600000101010101" pitchFamily="34" charset="-127"/>
                <a:ea typeface="Gulim" panose="020B0600000101010101" pitchFamily="34" charset="-127"/>
              </a:rPr>
              <a:t>SOLID</a:t>
            </a:r>
            <a:endParaRPr lang="ru-RU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endParaRPr lang="ru-RU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9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Что такое ООП?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80050-2D4E-C74D-87E3-6187F609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683"/>
            <a:ext cx="10515600" cy="1694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Объектно-ориентированное программирование</a:t>
            </a:r>
            <a:r>
              <a:rPr lang="ru-RU" dirty="0"/>
              <a:t>  — парадигма программирования, в которой основными концепциями являются понятия объектов и классов.</a:t>
            </a:r>
          </a:p>
          <a:p>
            <a:pPr marL="0" indent="0">
              <a:buNone/>
            </a:pPr>
            <a:r>
              <a:rPr lang="ru-RU" dirty="0"/>
              <a:t>В центре ООП находится понятие объекта.</a:t>
            </a:r>
          </a:p>
          <a:p>
            <a:pPr marL="0" indent="0">
              <a:buNone/>
            </a:pPr>
            <a:endParaRPr lang="ru-RU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E4735F-436D-FB44-8C4C-2AB93366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473059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Абстракция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D80050-2D4E-C74D-87E3-6187F609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683"/>
            <a:ext cx="10515600" cy="2270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Gulim" panose="020B0600000101010101" pitchFamily="34" charset="-127"/>
                <a:ea typeface="Gulim" panose="020B0600000101010101" pitchFamily="34" charset="-127"/>
              </a:rPr>
              <a:t>Абстрагирование</a:t>
            </a:r>
            <a:r>
              <a:rPr lang="ru-RU" sz="2000" dirty="0">
                <a:latin typeface="Gulim" panose="020B0600000101010101" pitchFamily="34" charset="-127"/>
                <a:ea typeface="Gulim" panose="020B0600000101010101" pitchFamily="34" charset="-127"/>
              </a:rPr>
              <a:t> — это процесс выделения наиболее существенных характеристик некоторого объекта, отличающих его от всех других видов объектов, важных с точки зрения дальнейшего рассмотрения и анализа, и игнорирование менее важных или незначительных деталей.</a:t>
            </a:r>
          </a:p>
          <a:p>
            <a:pPr marL="0" indent="0">
              <a:buNone/>
            </a:pPr>
            <a:endParaRPr lang="ru-RU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0" indent="0">
              <a:buNone/>
            </a:pPr>
            <a:r>
              <a:rPr lang="ru-RU" sz="2000" dirty="0">
                <a:latin typeface="Gulim" panose="020B0600000101010101" pitchFamily="34" charset="-127"/>
                <a:ea typeface="Gulim" panose="020B0600000101010101" pitchFamily="34" charset="-127"/>
              </a:rPr>
              <a:t>Объекты и классы — основные абстракции предметной области.</a:t>
            </a:r>
          </a:p>
        </p:txBody>
      </p:sp>
    </p:spTree>
    <p:extLst>
      <p:ext uri="{BB962C8B-B14F-4D97-AF65-F5344CB8AC3E}">
        <p14:creationId xmlns:p14="http://schemas.microsoft.com/office/powerpoint/2010/main" val="320796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Абстракция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BAE3D-B631-664D-9184-2AFA5471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54" y="564755"/>
            <a:ext cx="6773515" cy="48339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A79D6A-2CFF-9844-9C6E-D010A8EB9E9F}"/>
              </a:ext>
            </a:extLst>
          </p:cNvPr>
          <p:cNvSpPr/>
          <p:nvPr/>
        </p:nvSpPr>
        <p:spPr>
          <a:xfrm>
            <a:off x="237995" y="2690336"/>
            <a:ext cx="3807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Абстракция фокусируется на существенных с точки зрения наблюдателя характеристиках объекта.</a:t>
            </a:r>
            <a:b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</a:br>
            <a:endParaRPr lang="ru-RU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91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Наследование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A79D6A-2CFF-9844-9C6E-D010A8EB9E9F}"/>
              </a:ext>
            </a:extLst>
          </p:cNvPr>
          <p:cNvSpPr/>
          <p:nvPr/>
        </p:nvSpPr>
        <p:spPr>
          <a:xfrm>
            <a:off x="889348" y="2529040"/>
            <a:ext cx="56993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Gulim" panose="020B0600000101010101" pitchFamily="34" charset="-127"/>
                <a:ea typeface="Gulim" panose="020B0600000101010101" pitchFamily="34" charset="-127"/>
              </a:rPr>
              <a:t>Наследование</a:t>
            </a:r>
            <a:r>
              <a:rPr lang="ru-RU" sz="2000" dirty="0">
                <a:latin typeface="Gulim" panose="020B0600000101010101" pitchFamily="34" charset="-127"/>
                <a:ea typeface="Gulim" panose="020B0600000101010101" pitchFamily="34" charset="-127"/>
              </a:rPr>
              <a:t> подразумевает то, что дочерний класс содержит все атрибуты родительского класса, при этом некоторые из них могут быть переопределены или добавлены в дочернем</a:t>
            </a:r>
            <a:r>
              <a:rPr lang="ru-RU" sz="20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ru-RU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3F49A7-4E69-484C-9773-45C4E73F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88" y="907441"/>
            <a:ext cx="4793293" cy="48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86F9E5-9DA3-EC4E-9EAB-478760BE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67" y="1205556"/>
            <a:ext cx="6112700" cy="42104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67" y="116473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Инкапсуляция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A79D6A-2CFF-9844-9C6E-D010A8EB9E9F}"/>
              </a:ext>
            </a:extLst>
          </p:cNvPr>
          <p:cNvSpPr/>
          <p:nvPr/>
        </p:nvSpPr>
        <p:spPr>
          <a:xfrm>
            <a:off x="400833" y="2767280"/>
            <a:ext cx="501041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Gulim" panose="020B0600000101010101" pitchFamily="34" charset="-127"/>
                <a:ea typeface="Gulim" panose="020B0600000101010101" pitchFamily="34" charset="-127"/>
              </a:rPr>
              <a:t>Инкапсуляция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 — ограничение доступа к составляющим объект компонентам (методам и переменным). Инкапсуляция делает некоторые из компонент доступными только внутри класса.</a:t>
            </a:r>
            <a:r>
              <a:rPr lang="ru-RU" sz="20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ru-RU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779717-AB5C-0548-BC6F-44944455196D}"/>
              </a:ext>
            </a:extLst>
          </p:cNvPr>
          <p:cNvSpPr/>
          <p:nvPr/>
        </p:nvSpPr>
        <p:spPr>
          <a:xfrm>
            <a:off x="6096000" y="5483167"/>
            <a:ext cx="5795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0" i="0" u="none" strike="noStrike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Инкапсуляция скрывает детали реализации объекта.</a:t>
            </a:r>
            <a:endParaRPr lang="ru-RU" sz="16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0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C1DAA3-C1AE-0449-A249-4C9A34D2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952" y="1280134"/>
            <a:ext cx="8241343" cy="42977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Полиморфизм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A79D6A-2CFF-9844-9C6E-D010A8EB9E9F}"/>
              </a:ext>
            </a:extLst>
          </p:cNvPr>
          <p:cNvSpPr/>
          <p:nvPr/>
        </p:nvSpPr>
        <p:spPr>
          <a:xfrm>
            <a:off x="838200" y="2767280"/>
            <a:ext cx="3807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Gulim" panose="020B0600000101010101" pitchFamily="34" charset="-127"/>
                <a:ea typeface="Gulim" panose="020B0600000101010101" pitchFamily="34" charset="-127"/>
              </a:rPr>
              <a:t>Полиморфизм</a:t>
            </a:r>
            <a:r>
              <a:rPr lang="ru-RU" sz="2000" dirty="0">
                <a:latin typeface="Gulim" panose="020B0600000101010101" pitchFamily="34" charset="-127"/>
                <a:ea typeface="Gulim" panose="020B0600000101010101" pitchFamily="34" charset="-127"/>
              </a:rPr>
              <a:t> - разное поведение одного и того же метода в разных классах. </a:t>
            </a:r>
          </a:p>
        </p:txBody>
      </p:sp>
    </p:spTree>
    <p:extLst>
      <p:ext uri="{BB962C8B-B14F-4D97-AF65-F5344CB8AC3E}">
        <p14:creationId xmlns:p14="http://schemas.microsoft.com/office/powerpoint/2010/main" val="345477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16301-5090-7241-B8BE-EF52F170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5"/>
            <a:ext cx="10515600" cy="1325563"/>
          </a:xfrm>
        </p:spPr>
        <p:txBody>
          <a:bodyPr/>
          <a:lstStyle/>
          <a:p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Ассоциация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A79D6A-2CFF-9844-9C6E-D010A8EB9E9F}"/>
              </a:ext>
            </a:extLst>
          </p:cNvPr>
          <p:cNvSpPr/>
          <p:nvPr/>
        </p:nvSpPr>
        <p:spPr>
          <a:xfrm>
            <a:off x="838200" y="2767280"/>
            <a:ext cx="454799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Gulim" panose="020B0600000101010101" pitchFamily="34" charset="-127"/>
                <a:ea typeface="Gulim" panose="020B0600000101010101" pitchFamily="34" charset="-127"/>
              </a:rPr>
              <a:t>Ассоциация</a:t>
            </a:r>
            <a:r>
              <a:rPr lang="ru-RU" dirty="0">
                <a:latin typeface="Gulim" panose="020B0600000101010101" pitchFamily="34" charset="-127"/>
                <a:ea typeface="Gulim" panose="020B0600000101010101" pitchFamily="34" charset="-127"/>
              </a:rPr>
              <a:t> – это когда один класс включает в себя другой класс в качестве одного из полей. Ассоциация описывается словом «имеет».</a:t>
            </a:r>
            <a:r>
              <a:rPr lang="ru-RU" sz="2000" dirty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ru-RU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F6B756-4FED-4D4F-AB05-A0474B95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60" y="252798"/>
            <a:ext cx="2773560" cy="32685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89BC85-B6C4-0F4F-9EBB-CA20C43C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7" y="4709748"/>
            <a:ext cx="1929878" cy="10279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79E811-6250-CF41-9CC6-82DA0A18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286" y="4412140"/>
            <a:ext cx="1271712" cy="1325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8F07042-6BBF-9F4B-9785-C6C3D862EAC2}"/>
                  </a:ext>
                </a:extLst>
              </p14:cNvPr>
              <p14:cNvContentPartPr/>
              <p14:nvPr/>
            </p14:nvContentPartPr>
            <p14:xfrm>
              <a:off x="6392683" y="3351713"/>
              <a:ext cx="1335960" cy="115344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8F07042-6BBF-9F4B-9785-C6C3D862EA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43" y="3342713"/>
                <a:ext cx="1353600" cy="11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4758169-594C-C648-8BDD-C2A2AF9B0B64}"/>
                  </a:ext>
                </a:extLst>
              </p14:cNvPr>
              <p14:cNvContentPartPr/>
              <p14:nvPr/>
            </p14:nvContentPartPr>
            <p14:xfrm>
              <a:off x="8934643" y="3502553"/>
              <a:ext cx="425520" cy="127188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4758169-594C-C648-8BDD-C2A2AF9B0B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6003" y="3493913"/>
                <a:ext cx="443160" cy="12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A8161A5A-32FD-5C43-920E-27A664A5B987}"/>
                  </a:ext>
                </a:extLst>
              </p14:cNvPr>
              <p14:cNvContentPartPr/>
              <p14:nvPr/>
            </p14:nvContentPartPr>
            <p14:xfrm>
              <a:off x="10116163" y="3198353"/>
              <a:ext cx="672840" cy="103176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A8161A5A-32FD-5C43-920E-27A664A5B9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7523" y="3189713"/>
                <a:ext cx="690480" cy="10494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780AA0D-B225-7941-9796-49F56D9A9B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6290" y="4138493"/>
            <a:ext cx="2359416" cy="23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32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5572</TotalTime>
  <Words>478</Words>
  <Application>Microsoft Macintosh PowerPoint</Application>
  <PresentationFormat>Широкоэкранный</PresentationFormat>
  <Paragraphs>84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Gulim</vt:lpstr>
      <vt:lpstr>Arial</vt:lpstr>
      <vt:lpstr>Calibri</vt:lpstr>
      <vt:lpstr>Calibri Light</vt:lpstr>
      <vt:lpstr>Тема Office</vt:lpstr>
      <vt:lpstr>ООП</vt:lpstr>
      <vt:lpstr>План</vt:lpstr>
      <vt:lpstr>Что такое ООП?</vt:lpstr>
      <vt:lpstr>Абстракция</vt:lpstr>
      <vt:lpstr>Абстракция</vt:lpstr>
      <vt:lpstr>Наследование</vt:lpstr>
      <vt:lpstr>Инкапсуляция</vt:lpstr>
      <vt:lpstr>Полиморфизм</vt:lpstr>
      <vt:lpstr>Ассоциация</vt:lpstr>
      <vt:lpstr>Ассоциация</vt:lpstr>
      <vt:lpstr>Абстрактный класс</vt:lpstr>
      <vt:lpstr>Абстрактный класс</vt:lpstr>
      <vt:lpstr>Интерфейс</vt:lpstr>
      <vt:lpstr>SOLID</vt:lpstr>
      <vt:lpstr>Single responsibility (Принцип единственной ответственности )</vt:lpstr>
      <vt:lpstr>Open-closed  (Принцип открытости/закрытости )</vt:lpstr>
      <vt:lpstr>Liskov substitution (Принцип подстановки Барбары Лисков )</vt:lpstr>
      <vt:lpstr>Interface segregation (Принцип разделения интерфейса )</vt:lpstr>
      <vt:lpstr>Dependency Inversion  (Принцип инверсии зависимостей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ООП</dc:title>
  <dc:creator>Yevhen Trofymenko</dc:creator>
  <cp:lastModifiedBy>Yevhen Trofymenko</cp:lastModifiedBy>
  <cp:revision>11</cp:revision>
  <dcterms:created xsi:type="dcterms:W3CDTF">2019-04-28T16:31:32Z</dcterms:created>
  <dcterms:modified xsi:type="dcterms:W3CDTF">2019-05-02T13:24:27Z</dcterms:modified>
</cp:coreProperties>
</file>